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lice" charset="1" panose="00000500000000000000"/>
      <p:regular r:id="rId19"/>
    </p:embeddedFont>
    <p:embeddedFont>
      <p:font typeface="Lora" charset="1" panose="00000500000000000000"/>
      <p:regular r:id="rId20"/>
    </p:embeddedFont>
    <p:embeddedFont>
      <p:font typeface="Lora Bold" charset="1" panose="00000800000000000000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85528" y="639515"/>
            <a:ext cx="9658945" cy="638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37"/>
              </a:lnSpc>
            </a:pPr>
            <a:r>
              <a:rPr lang="en-US" sz="993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Smart Thermostat using ESP8266 and Blynk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5528" y="7325766"/>
            <a:ext cx="965894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An IoT-enabled climate control system for automated temperature regulation and remote monitoring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5528" y="8419951"/>
            <a:ext cx="9658945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b="true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Team:</a:t>
            </a:r>
            <a:r>
              <a:rPr lang="en-US" sz="193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Bonthala Rohith Kumar, Ch. Pramodh, M. Chandra Vardhan, B. Bindu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5528" y="9109322"/>
            <a:ext cx="9658945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 b="true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Supervisor:</a:t>
            </a:r>
            <a:r>
              <a:rPr lang="en-US" sz="193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Prof. Dr. Krishnamoorthy 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27634" y="799505"/>
            <a:ext cx="5912049" cy="77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Future Enhancements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82291" y="2640509"/>
            <a:ext cx="7843391" cy="236339"/>
            <a:chOff x="0" y="0"/>
            <a:chExt cx="10457855" cy="315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57688" cy="315087"/>
            </a:xfrm>
            <a:custGeom>
              <a:avLst/>
              <a:gdLst/>
              <a:ahLst/>
              <a:cxnLst/>
              <a:rect r="r" b="b" t="t" l="l"/>
              <a:pathLst>
                <a:path h="315087" w="10457688">
                  <a:moveTo>
                    <a:pt x="0" y="47244"/>
                  </a:moveTo>
                  <a:cubicBezTo>
                    <a:pt x="0" y="21209"/>
                    <a:pt x="21209" y="0"/>
                    <a:pt x="47244" y="0"/>
                  </a:cubicBezTo>
                  <a:lnTo>
                    <a:pt x="10410444" y="0"/>
                  </a:lnTo>
                  <a:cubicBezTo>
                    <a:pt x="10436606" y="0"/>
                    <a:pt x="10457688" y="21209"/>
                    <a:pt x="10457688" y="47244"/>
                  </a:cubicBezTo>
                  <a:lnTo>
                    <a:pt x="10457688" y="267843"/>
                  </a:lnTo>
                  <a:cubicBezTo>
                    <a:pt x="10457688" y="294005"/>
                    <a:pt x="10436479" y="315087"/>
                    <a:pt x="10410444" y="315087"/>
                  </a:cubicBezTo>
                  <a:lnTo>
                    <a:pt x="47244" y="315087"/>
                  </a:lnTo>
                  <a:cubicBezTo>
                    <a:pt x="21209" y="315087"/>
                    <a:pt x="0" y="294005"/>
                    <a:pt x="0" y="267843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7634" y="2404021"/>
            <a:ext cx="709315" cy="709315"/>
            <a:chOff x="0" y="0"/>
            <a:chExt cx="945753" cy="9457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5769" cy="945769"/>
            </a:xfrm>
            <a:custGeom>
              <a:avLst/>
              <a:gdLst/>
              <a:ahLst/>
              <a:cxnLst/>
              <a:rect r="r" b="b" t="t" l="l"/>
              <a:pathLst>
                <a:path h="945769" w="945769">
                  <a:moveTo>
                    <a:pt x="0" y="472821"/>
                  </a:moveTo>
                  <a:cubicBezTo>
                    <a:pt x="0" y="211709"/>
                    <a:pt x="211709" y="0"/>
                    <a:pt x="472821" y="0"/>
                  </a:cubicBezTo>
                  <a:cubicBezTo>
                    <a:pt x="733933" y="0"/>
                    <a:pt x="945769" y="211709"/>
                    <a:pt x="945769" y="472821"/>
                  </a:cubicBezTo>
                  <a:cubicBezTo>
                    <a:pt x="945769" y="733933"/>
                    <a:pt x="734060" y="945769"/>
                    <a:pt x="472821" y="945769"/>
                  </a:cubicBezTo>
                  <a:cubicBezTo>
                    <a:pt x="211582" y="945769"/>
                    <a:pt x="0" y="734060"/>
                    <a:pt x="0" y="472821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004887" y="2581424"/>
            <a:ext cx="354657" cy="354658"/>
          </a:xfrm>
          <a:custGeom>
            <a:avLst/>
            <a:gdLst/>
            <a:ahLst/>
            <a:cxnLst/>
            <a:rect r="r" b="b" t="t" l="l"/>
            <a:pathLst>
              <a:path h="354658" w="354657">
                <a:moveTo>
                  <a:pt x="0" y="0"/>
                </a:moveTo>
                <a:lnTo>
                  <a:pt x="354658" y="0"/>
                </a:lnTo>
                <a:lnTo>
                  <a:pt x="354658" y="354657"/>
                </a:lnTo>
                <a:lnTo>
                  <a:pt x="0" y="3546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47" t="0" r="-394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63972" y="3340150"/>
            <a:ext cx="2956024" cy="37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Voice Control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3972" y="3784699"/>
            <a:ext cx="7725519" cy="83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Integration with Alexa and Google Assistant via IFTTT for voice commands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616828" y="2285851"/>
            <a:ext cx="7843391" cy="236339"/>
            <a:chOff x="0" y="0"/>
            <a:chExt cx="10457855" cy="3151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57688" cy="315087"/>
            </a:xfrm>
            <a:custGeom>
              <a:avLst/>
              <a:gdLst/>
              <a:ahLst/>
              <a:cxnLst/>
              <a:rect r="r" b="b" t="t" l="l"/>
              <a:pathLst>
                <a:path h="315087" w="10457688">
                  <a:moveTo>
                    <a:pt x="0" y="47244"/>
                  </a:moveTo>
                  <a:cubicBezTo>
                    <a:pt x="0" y="21209"/>
                    <a:pt x="21209" y="0"/>
                    <a:pt x="47244" y="0"/>
                  </a:cubicBezTo>
                  <a:lnTo>
                    <a:pt x="10410444" y="0"/>
                  </a:lnTo>
                  <a:cubicBezTo>
                    <a:pt x="10436606" y="0"/>
                    <a:pt x="10457688" y="21209"/>
                    <a:pt x="10457688" y="47244"/>
                  </a:cubicBezTo>
                  <a:lnTo>
                    <a:pt x="10457688" y="267843"/>
                  </a:lnTo>
                  <a:cubicBezTo>
                    <a:pt x="10457688" y="294005"/>
                    <a:pt x="10436479" y="315087"/>
                    <a:pt x="10410444" y="315087"/>
                  </a:cubicBezTo>
                  <a:lnTo>
                    <a:pt x="47244" y="315087"/>
                  </a:lnTo>
                  <a:cubicBezTo>
                    <a:pt x="21209" y="315087"/>
                    <a:pt x="0" y="294005"/>
                    <a:pt x="0" y="267843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262170" y="2049364"/>
            <a:ext cx="709315" cy="709315"/>
            <a:chOff x="0" y="0"/>
            <a:chExt cx="945753" cy="94575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5769" cy="945769"/>
            </a:xfrm>
            <a:custGeom>
              <a:avLst/>
              <a:gdLst/>
              <a:ahLst/>
              <a:cxnLst/>
              <a:rect r="r" b="b" t="t" l="l"/>
              <a:pathLst>
                <a:path h="945769" w="945769">
                  <a:moveTo>
                    <a:pt x="0" y="472821"/>
                  </a:moveTo>
                  <a:cubicBezTo>
                    <a:pt x="0" y="211709"/>
                    <a:pt x="211709" y="0"/>
                    <a:pt x="472821" y="0"/>
                  </a:cubicBezTo>
                  <a:cubicBezTo>
                    <a:pt x="733933" y="0"/>
                    <a:pt x="945769" y="211709"/>
                    <a:pt x="945769" y="472821"/>
                  </a:cubicBezTo>
                  <a:cubicBezTo>
                    <a:pt x="945769" y="733933"/>
                    <a:pt x="734060" y="945769"/>
                    <a:pt x="472821" y="945769"/>
                  </a:cubicBezTo>
                  <a:cubicBezTo>
                    <a:pt x="211582" y="945769"/>
                    <a:pt x="0" y="734060"/>
                    <a:pt x="0" y="472821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439424" y="2226766"/>
            <a:ext cx="354657" cy="354658"/>
          </a:xfrm>
          <a:custGeom>
            <a:avLst/>
            <a:gdLst/>
            <a:ahLst/>
            <a:cxnLst/>
            <a:rect r="r" b="b" t="t" l="l"/>
            <a:pathLst>
              <a:path h="354658" w="354657">
                <a:moveTo>
                  <a:pt x="0" y="0"/>
                </a:moveTo>
                <a:lnTo>
                  <a:pt x="354657" y="0"/>
                </a:lnTo>
                <a:lnTo>
                  <a:pt x="354657" y="354658"/>
                </a:lnTo>
                <a:lnTo>
                  <a:pt x="0" y="354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498509" y="2985493"/>
            <a:ext cx="2956024" cy="37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Machine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98509" y="3430041"/>
            <a:ext cx="7725519" cy="83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Predictive temperature control based on user behavior patterns and preferences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82291" y="5681365"/>
            <a:ext cx="7843391" cy="236339"/>
            <a:chOff x="0" y="0"/>
            <a:chExt cx="10457855" cy="3151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57688" cy="315087"/>
            </a:xfrm>
            <a:custGeom>
              <a:avLst/>
              <a:gdLst/>
              <a:ahLst/>
              <a:cxnLst/>
              <a:rect r="r" b="b" t="t" l="l"/>
              <a:pathLst>
                <a:path h="315087" w="10457688">
                  <a:moveTo>
                    <a:pt x="0" y="47244"/>
                  </a:moveTo>
                  <a:cubicBezTo>
                    <a:pt x="0" y="21209"/>
                    <a:pt x="21209" y="0"/>
                    <a:pt x="47244" y="0"/>
                  </a:cubicBezTo>
                  <a:lnTo>
                    <a:pt x="10410444" y="0"/>
                  </a:lnTo>
                  <a:cubicBezTo>
                    <a:pt x="10436606" y="0"/>
                    <a:pt x="10457688" y="21209"/>
                    <a:pt x="10457688" y="47244"/>
                  </a:cubicBezTo>
                  <a:lnTo>
                    <a:pt x="10457688" y="267843"/>
                  </a:lnTo>
                  <a:cubicBezTo>
                    <a:pt x="10457688" y="294005"/>
                    <a:pt x="10436479" y="315087"/>
                    <a:pt x="10410444" y="315087"/>
                  </a:cubicBezTo>
                  <a:lnTo>
                    <a:pt x="47244" y="315087"/>
                  </a:lnTo>
                  <a:cubicBezTo>
                    <a:pt x="21209" y="315087"/>
                    <a:pt x="0" y="294005"/>
                    <a:pt x="0" y="267843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27634" y="5444877"/>
            <a:ext cx="709315" cy="709315"/>
            <a:chOff x="0" y="0"/>
            <a:chExt cx="945753" cy="94575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5769" cy="945769"/>
            </a:xfrm>
            <a:custGeom>
              <a:avLst/>
              <a:gdLst/>
              <a:ahLst/>
              <a:cxnLst/>
              <a:rect r="r" b="b" t="t" l="l"/>
              <a:pathLst>
                <a:path h="945769" w="945769">
                  <a:moveTo>
                    <a:pt x="0" y="472821"/>
                  </a:moveTo>
                  <a:cubicBezTo>
                    <a:pt x="0" y="211709"/>
                    <a:pt x="211709" y="0"/>
                    <a:pt x="472821" y="0"/>
                  </a:cubicBezTo>
                  <a:cubicBezTo>
                    <a:pt x="733933" y="0"/>
                    <a:pt x="945769" y="211709"/>
                    <a:pt x="945769" y="472821"/>
                  </a:cubicBezTo>
                  <a:cubicBezTo>
                    <a:pt x="945769" y="733933"/>
                    <a:pt x="734060" y="945769"/>
                    <a:pt x="472821" y="945769"/>
                  </a:cubicBezTo>
                  <a:cubicBezTo>
                    <a:pt x="211582" y="945769"/>
                    <a:pt x="0" y="734060"/>
                    <a:pt x="0" y="472821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1004887" y="5622280"/>
            <a:ext cx="354657" cy="354657"/>
          </a:xfrm>
          <a:custGeom>
            <a:avLst/>
            <a:gdLst/>
            <a:ahLst/>
            <a:cxnLst/>
            <a:rect r="r" b="b" t="t" l="l"/>
            <a:pathLst>
              <a:path h="354657" w="354657">
                <a:moveTo>
                  <a:pt x="0" y="0"/>
                </a:moveTo>
                <a:lnTo>
                  <a:pt x="354658" y="0"/>
                </a:lnTo>
                <a:lnTo>
                  <a:pt x="354658" y="354657"/>
                </a:lnTo>
                <a:lnTo>
                  <a:pt x="0" y="3546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9210" t="0" r="-921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63972" y="6381006"/>
            <a:ext cx="2956024" cy="37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Energy Analytics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3972" y="6825555"/>
            <a:ext cx="7725519" cy="83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Power consumption monitoring with SCT-013 sensor for usage insights and cost tracking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616828" y="5326708"/>
            <a:ext cx="7843391" cy="236339"/>
            <a:chOff x="0" y="0"/>
            <a:chExt cx="10457855" cy="31511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457688" cy="315087"/>
            </a:xfrm>
            <a:custGeom>
              <a:avLst/>
              <a:gdLst/>
              <a:ahLst/>
              <a:cxnLst/>
              <a:rect r="r" b="b" t="t" l="l"/>
              <a:pathLst>
                <a:path h="315087" w="10457688">
                  <a:moveTo>
                    <a:pt x="0" y="47244"/>
                  </a:moveTo>
                  <a:cubicBezTo>
                    <a:pt x="0" y="21209"/>
                    <a:pt x="21209" y="0"/>
                    <a:pt x="47244" y="0"/>
                  </a:cubicBezTo>
                  <a:lnTo>
                    <a:pt x="10410444" y="0"/>
                  </a:lnTo>
                  <a:cubicBezTo>
                    <a:pt x="10436606" y="0"/>
                    <a:pt x="10457688" y="21209"/>
                    <a:pt x="10457688" y="47244"/>
                  </a:cubicBezTo>
                  <a:lnTo>
                    <a:pt x="10457688" y="267843"/>
                  </a:lnTo>
                  <a:cubicBezTo>
                    <a:pt x="10457688" y="294005"/>
                    <a:pt x="10436479" y="315087"/>
                    <a:pt x="10410444" y="315087"/>
                  </a:cubicBezTo>
                  <a:lnTo>
                    <a:pt x="47244" y="315087"/>
                  </a:lnTo>
                  <a:cubicBezTo>
                    <a:pt x="21209" y="315087"/>
                    <a:pt x="0" y="294005"/>
                    <a:pt x="0" y="267843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262170" y="5090220"/>
            <a:ext cx="709315" cy="709315"/>
            <a:chOff x="0" y="0"/>
            <a:chExt cx="945753" cy="94575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45769" cy="945769"/>
            </a:xfrm>
            <a:custGeom>
              <a:avLst/>
              <a:gdLst/>
              <a:ahLst/>
              <a:cxnLst/>
              <a:rect r="r" b="b" t="t" l="l"/>
              <a:pathLst>
                <a:path h="945769" w="945769">
                  <a:moveTo>
                    <a:pt x="0" y="472821"/>
                  </a:moveTo>
                  <a:cubicBezTo>
                    <a:pt x="0" y="211709"/>
                    <a:pt x="211709" y="0"/>
                    <a:pt x="472821" y="0"/>
                  </a:cubicBezTo>
                  <a:cubicBezTo>
                    <a:pt x="733933" y="0"/>
                    <a:pt x="945769" y="211709"/>
                    <a:pt x="945769" y="472821"/>
                  </a:cubicBezTo>
                  <a:cubicBezTo>
                    <a:pt x="945769" y="733933"/>
                    <a:pt x="734060" y="945769"/>
                    <a:pt x="472821" y="945769"/>
                  </a:cubicBezTo>
                  <a:cubicBezTo>
                    <a:pt x="211582" y="945769"/>
                    <a:pt x="0" y="734060"/>
                    <a:pt x="0" y="472821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9439424" y="5267622"/>
            <a:ext cx="354657" cy="354657"/>
          </a:xfrm>
          <a:custGeom>
            <a:avLst/>
            <a:gdLst/>
            <a:ahLst/>
            <a:cxnLst/>
            <a:rect r="r" b="b" t="t" l="l"/>
            <a:pathLst>
              <a:path h="354657" w="354657">
                <a:moveTo>
                  <a:pt x="0" y="0"/>
                </a:moveTo>
                <a:lnTo>
                  <a:pt x="354657" y="0"/>
                </a:lnTo>
                <a:lnTo>
                  <a:pt x="354657" y="354658"/>
                </a:lnTo>
                <a:lnTo>
                  <a:pt x="0" y="3546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578" t="0" r="-6578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498509" y="6026349"/>
            <a:ext cx="2956024" cy="37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Local Display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98509" y="6470897"/>
            <a:ext cx="7725519" cy="83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OLED screen for offline monitoring and control when internet connection is unavailable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82291" y="8350449"/>
            <a:ext cx="16278076" cy="83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b="true">
                <a:solidFill>
                  <a:srgbClr val="2C2821"/>
                </a:solidFill>
                <a:latin typeface="Lora Bold"/>
                <a:ea typeface="Lora Bold"/>
                <a:cs typeface="Lora Bold"/>
                <a:sym typeface="Lora Bold"/>
              </a:rPr>
              <a:t>Conclusion:</a:t>
            </a:r>
            <a:r>
              <a:rPr lang="en-US" sz="1812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 This project successfully demonstrates a low-cost, IoT-enabled smart thermostat that provides remote monitoring, automated control, and enhanced convenience. The system serves as a scalable foundation for advanced smart home climate control solutions.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827634" y="8160692"/>
            <a:ext cx="28575" cy="1288554"/>
            <a:chOff x="0" y="0"/>
            <a:chExt cx="38100" cy="171807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8100" cy="1718056"/>
            </a:xfrm>
            <a:custGeom>
              <a:avLst/>
              <a:gdLst/>
              <a:ahLst/>
              <a:cxnLst/>
              <a:rect r="r" b="b" t="t" l="l"/>
              <a:pathLst>
                <a:path h="1718056" w="38100">
                  <a:moveTo>
                    <a:pt x="0" y="0"/>
                  </a:moveTo>
                  <a:lnTo>
                    <a:pt x="38100" y="0"/>
                  </a:lnTo>
                  <a:lnTo>
                    <a:pt x="38100" y="1718056"/>
                  </a:lnTo>
                  <a:lnTo>
                    <a:pt x="0" y="1718056"/>
                  </a:ln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4647159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241851"/>
            <a:ext cx="4252912" cy="56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The Challenge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999834"/>
            <a:ext cx="7805886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Traditional thermostats lack connectivity and intelligence, leading to energy waste and inconvenience. Users cannot monitor or control temperature remotely, resulting in inefficient climate management.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1" y="6241851"/>
            <a:ext cx="4252912" cy="560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Our Solution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6999834"/>
            <a:ext cx="7805886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An IoT-based smart thermostat using ESP8266 NodeMCU, DHT sensor, and Blynk cloud platform. Enables real-time monitoring, remote control, and automated temperature regulation from anywhere.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25277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Core Objectives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2506861"/>
            <a:ext cx="8009930" cy="3221385"/>
            <a:chOff x="0" y="0"/>
            <a:chExt cx="10679907" cy="42951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79811" cy="4295140"/>
            </a:xfrm>
            <a:custGeom>
              <a:avLst/>
              <a:gdLst/>
              <a:ahLst/>
              <a:cxnLst/>
              <a:rect r="r" b="b" t="t" l="l"/>
              <a:pathLst>
                <a:path h="4295140" w="10679811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169" y="0"/>
                  </a:lnTo>
                  <a:cubicBezTo>
                    <a:pt x="10654537" y="0"/>
                    <a:pt x="10679811" y="25400"/>
                    <a:pt x="10679811" y="56642"/>
                  </a:cubicBezTo>
                  <a:lnTo>
                    <a:pt x="10679811" y="4238498"/>
                  </a:lnTo>
                  <a:cubicBezTo>
                    <a:pt x="10679811" y="4269867"/>
                    <a:pt x="10654411" y="4295140"/>
                    <a:pt x="10623169" y="4295140"/>
                  </a:cubicBezTo>
                  <a:lnTo>
                    <a:pt x="56642" y="4295140"/>
                  </a:lnTo>
                  <a:cubicBezTo>
                    <a:pt x="25400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75755" y="2790379"/>
            <a:ext cx="850552" cy="850552"/>
            <a:chOff x="0" y="0"/>
            <a:chExt cx="1134070" cy="1134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1509712" y="3024188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75755" y="389587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Accurate Sensing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5755" y="4451747"/>
            <a:ext cx="744289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Interface DHT11 sensor with NodeMCU for precise temperature and humidity data acquisition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85685" y="2506861"/>
            <a:ext cx="8010079" cy="3221385"/>
            <a:chOff x="0" y="0"/>
            <a:chExt cx="10680105" cy="42951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80065" cy="4295140"/>
            </a:xfrm>
            <a:custGeom>
              <a:avLst/>
              <a:gdLst/>
              <a:ahLst/>
              <a:cxnLst/>
              <a:rect r="r" b="b" t="t" l="l"/>
              <a:pathLst>
                <a:path h="4295140" w="10680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4238498"/>
                  </a:lnTo>
                  <a:cubicBezTo>
                    <a:pt x="10680065" y="4269867"/>
                    <a:pt x="10654665" y="4295140"/>
                    <a:pt x="10623423" y="4295140"/>
                  </a:cubicBezTo>
                  <a:lnTo>
                    <a:pt x="56642" y="4295140"/>
                  </a:lnTo>
                  <a:cubicBezTo>
                    <a:pt x="25400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569202" y="2790379"/>
            <a:ext cx="850552" cy="850552"/>
            <a:chOff x="0" y="0"/>
            <a:chExt cx="1134070" cy="11340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803160" y="3024188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5853" t="0" r="-15853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569202" y="3895874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Cloud Integration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69202" y="4451747"/>
            <a:ext cx="744304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Establish reliable Wi-Fi connection and transmit data to Blynk cloud for real-time visualization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92238" y="6011764"/>
            <a:ext cx="8009930" cy="3221385"/>
            <a:chOff x="0" y="0"/>
            <a:chExt cx="10679907" cy="42951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679811" cy="4295140"/>
            </a:xfrm>
            <a:custGeom>
              <a:avLst/>
              <a:gdLst/>
              <a:ahLst/>
              <a:cxnLst/>
              <a:rect r="r" b="b" t="t" l="l"/>
              <a:pathLst>
                <a:path h="4295140" w="10679811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169" y="0"/>
                  </a:lnTo>
                  <a:cubicBezTo>
                    <a:pt x="10654537" y="0"/>
                    <a:pt x="10679811" y="25400"/>
                    <a:pt x="10679811" y="56642"/>
                  </a:cubicBezTo>
                  <a:lnTo>
                    <a:pt x="10679811" y="4238498"/>
                  </a:lnTo>
                  <a:cubicBezTo>
                    <a:pt x="10679811" y="4269867"/>
                    <a:pt x="10654411" y="4295140"/>
                    <a:pt x="10623169" y="4295140"/>
                  </a:cubicBezTo>
                  <a:lnTo>
                    <a:pt x="56642" y="4295140"/>
                  </a:lnTo>
                  <a:cubicBezTo>
                    <a:pt x="25400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75755" y="6295281"/>
            <a:ext cx="850552" cy="850552"/>
            <a:chOff x="0" y="0"/>
            <a:chExt cx="1134070" cy="11340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1509712" y="6529090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634" r="0" b="-14634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275755" y="7400776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Remote Control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5755" y="7956649"/>
            <a:ext cx="744289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Enable users to set temperature thresholds and override appliance control via mobile app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85685" y="6011764"/>
            <a:ext cx="8010079" cy="3221385"/>
            <a:chOff x="0" y="0"/>
            <a:chExt cx="10680105" cy="429518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80065" cy="4295140"/>
            </a:xfrm>
            <a:custGeom>
              <a:avLst/>
              <a:gdLst/>
              <a:ahLst/>
              <a:cxnLst/>
              <a:rect r="r" b="b" t="t" l="l"/>
              <a:pathLst>
                <a:path h="4295140" w="1068006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4238498"/>
                  </a:lnTo>
                  <a:cubicBezTo>
                    <a:pt x="10680065" y="4269867"/>
                    <a:pt x="10654665" y="4295140"/>
                    <a:pt x="10623423" y="4295140"/>
                  </a:cubicBezTo>
                  <a:lnTo>
                    <a:pt x="56642" y="4295140"/>
                  </a:lnTo>
                  <a:cubicBezTo>
                    <a:pt x="25400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569202" y="6295281"/>
            <a:ext cx="850552" cy="850552"/>
            <a:chOff x="0" y="0"/>
            <a:chExt cx="1134070" cy="11340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9803160" y="6529090"/>
            <a:ext cx="382638" cy="382638"/>
          </a:xfrm>
          <a:custGeom>
            <a:avLst/>
            <a:gdLst/>
            <a:ahLst/>
            <a:cxnLst/>
            <a:rect r="r" b="b" t="t" l="l"/>
            <a:pathLst>
              <a:path h="382638" w="382638">
                <a:moveTo>
                  <a:pt x="0" y="0"/>
                </a:moveTo>
                <a:lnTo>
                  <a:pt x="382638" y="0"/>
                </a:lnTo>
                <a:lnTo>
                  <a:pt x="382638" y="382637"/>
                </a:lnTo>
                <a:lnTo>
                  <a:pt x="0" y="3826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317" t="0" r="-7317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569202" y="7400776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Smart Automation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69202" y="7956649"/>
            <a:ext cx="744304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Implement hysteresis control logic to prevent rapid relay cycling and enhance system stability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176587"/>
            <a:chOff x="0" y="0"/>
            <a:chExt cx="24384000" cy="423545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235450"/>
            </a:xfrm>
            <a:custGeom>
              <a:avLst/>
              <a:gdLst/>
              <a:ahLst/>
              <a:cxnLst/>
              <a:rect r="r" b="b" t="t" l="l"/>
              <a:pathLst>
                <a:path h="423545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235450"/>
                  </a:lnTo>
                  <a:lnTo>
                    <a:pt x="0" y="4235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74" r="0" b="-7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89397" y="3838724"/>
            <a:ext cx="6353324" cy="83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System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397" y="4975920"/>
            <a:ext cx="254050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89397" y="5455295"/>
            <a:ext cx="8127504" cy="28575"/>
            <a:chOff x="0" y="0"/>
            <a:chExt cx="10836672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36656" cy="38100"/>
            </a:xfrm>
            <a:custGeom>
              <a:avLst/>
              <a:gdLst/>
              <a:ahLst/>
              <a:cxnLst/>
              <a:rect r="r" b="b" t="t" l="l"/>
              <a:pathLst>
                <a:path h="38100" w="10836656">
                  <a:moveTo>
                    <a:pt x="0" y="0"/>
                  </a:moveTo>
                  <a:lnTo>
                    <a:pt x="10836656" y="0"/>
                  </a:lnTo>
                  <a:lnTo>
                    <a:pt x="1083665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89397" y="5610820"/>
            <a:ext cx="3176587" cy="4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Physical Layer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9397" y="6122045"/>
            <a:ext cx="8127504" cy="47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DHT11 sensor and relay module interface with physical environment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70950" y="4975920"/>
            <a:ext cx="254050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270950" y="5455295"/>
            <a:ext cx="8127652" cy="28575"/>
            <a:chOff x="0" y="0"/>
            <a:chExt cx="10836870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36910" cy="38100"/>
            </a:xfrm>
            <a:custGeom>
              <a:avLst/>
              <a:gdLst/>
              <a:ahLst/>
              <a:cxnLst/>
              <a:rect r="r" b="b" t="t" l="l"/>
              <a:pathLst>
                <a:path h="38100" w="10836910">
                  <a:moveTo>
                    <a:pt x="0" y="0"/>
                  </a:moveTo>
                  <a:lnTo>
                    <a:pt x="10836910" y="0"/>
                  </a:lnTo>
                  <a:lnTo>
                    <a:pt x="108369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270950" y="5610820"/>
            <a:ext cx="3176588" cy="4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Network Layer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70950" y="6122045"/>
            <a:ext cx="8127652" cy="87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ESP8266 Wi-Fi module establishes connection and transmits data via TCP/IP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9397" y="7370266"/>
            <a:ext cx="254050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89397" y="7849641"/>
            <a:ext cx="8127504" cy="28575"/>
            <a:chOff x="0" y="0"/>
            <a:chExt cx="10836672" cy="38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36656" cy="38100"/>
            </a:xfrm>
            <a:custGeom>
              <a:avLst/>
              <a:gdLst/>
              <a:ahLst/>
              <a:cxnLst/>
              <a:rect r="r" b="b" t="t" l="l"/>
              <a:pathLst>
                <a:path h="38100" w="10836656">
                  <a:moveTo>
                    <a:pt x="0" y="0"/>
                  </a:moveTo>
                  <a:lnTo>
                    <a:pt x="10836656" y="0"/>
                  </a:lnTo>
                  <a:lnTo>
                    <a:pt x="10836656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889397" y="8005167"/>
            <a:ext cx="3176587" cy="4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Cloud Layer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9397" y="8516391"/>
            <a:ext cx="8127504" cy="87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Blynk cloud authenticates device, stores data, and processes commands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70950" y="7370266"/>
            <a:ext cx="254050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04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270950" y="7849641"/>
            <a:ext cx="8127652" cy="28575"/>
            <a:chOff x="0" y="0"/>
            <a:chExt cx="10836870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836910" cy="38100"/>
            </a:xfrm>
            <a:custGeom>
              <a:avLst/>
              <a:gdLst/>
              <a:ahLst/>
              <a:cxnLst/>
              <a:rect r="r" b="b" t="t" l="l"/>
              <a:pathLst>
                <a:path h="38100" w="10836910">
                  <a:moveTo>
                    <a:pt x="0" y="0"/>
                  </a:moveTo>
                  <a:lnTo>
                    <a:pt x="10836910" y="0"/>
                  </a:lnTo>
                  <a:lnTo>
                    <a:pt x="1083691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270950" y="8005167"/>
            <a:ext cx="3176588" cy="4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Application Layer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70950" y="8516391"/>
            <a:ext cx="8127652" cy="47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Mobile app provides GUI for visualization and control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259634"/>
            <a:ext cx="7336780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Hardware Components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996160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NodeMCU ESP8266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552034"/>
            <a:ext cx="5198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32-bit microcontroller with built-in Wi-Fi serves as central controller for data acquisition and communication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44866" y="4996160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DHT11 Sensor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866" y="5552034"/>
            <a:ext cx="5198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Measures environmental temperature (±2°C accuracy) and humidity (±5% accuracy) every 2 seconds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7494" y="4996160"/>
            <a:ext cx="3544044" cy="47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5V Relay Module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97494" y="5552034"/>
            <a:ext cx="5198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Opto-isolated single-channel relay switches AC/DC load based on NodeMCU control signal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86420" y="658416"/>
            <a:ext cx="6332041" cy="82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System Workflow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86420" y="1994446"/>
            <a:ext cx="1266379" cy="1519684"/>
            <a:chOff x="0" y="0"/>
            <a:chExt cx="1688505" cy="202624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4" r="-2" b="-12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405955" y="2228552"/>
            <a:ext cx="3166021" cy="4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Connection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05955" y="2718941"/>
            <a:ext cx="14995624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NodeMCU connects to Wi-Fi and establishes link with Blynk cloud server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86420" y="3514130"/>
            <a:ext cx="1266379" cy="1519684"/>
            <a:chOff x="0" y="0"/>
            <a:chExt cx="1688505" cy="2026245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4" r="-2" b="-12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405955" y="3748236"/>
            <a:ext cx="3166021" cy="4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Sensing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05955" y="4238625"/>
            <a:ext cx="14995624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DHT11 sensor periodically measures temperature and humidity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86420" y="5033814"/>
            <a:ext cx="1266379" cy="1519684"/>
            <a:chOff x="0" y="0"/>
            <a:chExt cx="1688505" cy="202624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" r="-2" b="-12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405955" y="5267920"/>
            <a:ext cx="3166021" cy="4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Transmission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05955" y="5758309"/>
            <a:ext cx="14995624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Sensor data sent to Blynk cloud and displayed in real-time on mobile app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86420" y="6553497"/>
            <a:ext cx="1266379" cy="1519684"/>
            <a:chOff x="0" y="0"/>
            <a:chExt cx="1688505" cy="2026245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24" r="-2" b="-122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405955" y="6787604"/>
            <a:ext cx="3166021" cy="4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Control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05955" y="7277992"/>
            <a:ext cx="14995624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NodeMCU compares measured temperature with user-defined threshold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86420" y="8073181"/>
            <a:ext cx="1266379" cy="1519684"/>
            <a:chOff x="0" y="0"/>
            <a:chExt cx="1688505" cy="2026245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688465" cy="2026285"/>
            </a:xfrm>
            <a:custGeom>
              <a:avLst/>
              <a:gdLst/>
              <a:ahLst/>
              <a:cxnLst/>
              <a:rect r="r" b="b" t="t" l="l"/>
              <a:pathLst>
                <a:path h="2026285" w="1688465">
                  <a:moveTo>
                    <a:pt x="0" y="0"/>
                  </a:moveTo>
                  <a:lnTo>
                    <a:pt x="1688465" y="0"/>
                  </a:lnTo>
                  <a:lnTo>
                    <a:pt x="1688465" y="2026285"/>
                  </a:lnTo>
                  <a:lnTo>
                    <a:pt x="0" y="202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4" r="-2" b="-122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405955" y="8307289"/>
            <a:ext cx="3166021" cy="41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Actuation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05955" y="8797678"/>
            <a:ext cx="14995624" cy="48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Relay switches appliance ON/OFF based on control logic with hysteresis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34181" y="617339"/>
            <a:ext cx="7313562" cy="78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87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Key Features &amp; Advantages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19894" y="2011561"/>
            <a:ext cx="4778871" cy="2317254"/>
            <a:chOff x="0" y="0"/>
            <a:chExt cx="6371828" cy="30896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6333744" cy="3051556"/>
            </a:xfrm>
            <a:custGeom>
              <a:avLst/>
              <a:gdLst/>
              <a:ahLst/>
              <a:cxnLst/>
              <a:rect r="r" b="b" t="t" l="l"/>
              <a:pathLst>
                <a:path h="3051556" w="6333744">
                  <a:moveTo>
                    <a:pt x="0" y="182880"/>
                  </a:moveTo>
                  <a:cubicBezTo>
                    <a:pt x="0" y="81915"/>
                    <a:pt x="82423" y="0"/>
                    <a:pt x="184023" y="0"/>
                  </a:cubicBezTo>
                  <a:lnTo>
                    <a:pt x="6149721" y="0"/>
                  </a:lnTo>
                  <a:cubicBezTo>
                    <a:pt x="6251321" y="0"/>
                    <a:pt x="6333744" y="81915"/>
                    <a:pt x="6333744" y="182880"/>
                  </a:cubicBezTo>
                  <a:lnTo>
                    <a:pt x="6333744" y="2868676"/>
                  </a:lnTo>
                  <a:cubicBezTo>
                    <a:pt x="6333744" y="2969641"/>
                    <a:pt x="6251321" y="3051556"/>
                    <a:pt x="6149721" y="3051556"/>
                  </a:cubicBezTo>
                  <a:lnTo>
                    <a:pt x="184023" y="3051556"/>
                  </a:lnTo>
                  <a:cubicBezTo>
                    <a:pt x="82423" y="3051556"/>
                    <a:pt x="0" y="2969641"/>
                    <a:pt x="0" y="2868676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71844" cy="3089656"/>
            </a:xfrm>
            <a:custGeom>
              <a:avLst/>
              <a:gdLst/>
              <a:ahLst/>
              <a:cxnLst/>
              <a:rect r="r" b="b" t="t" l="l"/>
              <a:pathLst>
                <a:path h="3089656" w="6371844">
                  <a:moveTo>
                    <a:pt x="0" y="201930"/>
                  </a:moveTo>
                  <a:cubicBezTo>
                    <a:pt x="0" y="90297"/>
                    <a:pt x="91059" y="0"/>
                    <a:pt x="203073" y="0"/>
                  </a:cubicBezTo>
                  <a:lnTo>
                    <a:pt x="6168771" y="0"/>
                  </a:lnTo>
                  <a:lnTo>
                    <a:pt x="6168771" y="19050"/>
                  </a:lnTo>
                  <a:lnTo>
                    <a:pt x="6168771" y="0"/>
                  </a:lnTo>
                  <a:cubicBezTo>
                    <a:pt x="6280785" y="0"/>
                    <a:pt x="6371844" y="90297"/>
                    <a:pt x="6371844" y="201930"/>
                  </a:cubicBezTo>
                  <a:lnTo>
                    <a:pt x="6352794" y="201930"/>
                  </a:lnTo>
                  <a:lnTo>
                    <a:pt x="6371844" y="201930"/>
                  </a:lnTo>
                  <a:lnTo>
                    <a:pt x="6371844" y="2887726"/>
                  </a:lnTo>
                  <a:lnTo>
                    <a:pt x="6352794" y="2887726"/>
                  </a:lnTo>
                  <a:lnTo>
                    <a:pt x="6371844" y="2887726"/>
                  </a:lnTo>
                  <a:cubicBezTo>
                    <a:pt x="6371844" y="2999359"/>
                    <a:pt x="6280785" y="3089656"/>
                    <a:pt x="6168771" y="3089656"/>
                  </a:cubicBezTo>
                  <a:lnTo>
                    <a:pt x="6168771" y="3070606"/>
                  </a:lnTo>
                  <a:lnTo>
                    <a:pt x="6168771" y="3089656"/>
                  </a:lnTo>
                  <a:lnTo>
                    <a:pt x="203073" y="3089656"/>
                  </a:lnTo>
                  <a:lnTo>
                    <a:pt x="203073" y="3070606"/>
                  </a:lnTo>
                  <a:lnTo>
                    <a:pt x="203073" y="3089656"/>
                  </a:lnTo>
                  <a:cubicBezTo>
                    <a:pt x="91059" y="3089656"/>
                    <a:pt x="0" y="2999359"/>
                    <a:pt x="0" y="288772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887726"/>
                  </a:lnTo>
                  <a:lnTo>
                    <a:pt x="19050" y="2887726"/>
                  </a:lnTo>
                  <a:lnTo>
                    <a:pt x="38100" y="2887726"/>
                  </a:lnTo>
                  <a:cubicBezTo>
                    <a:pt x="38100" y="2978150"/>
                    <a:pt x="111887" y="3051556"/>
                    <a:pt x="203073" y="3051556"/>
                  </a:cubicBezTo>
                  <a:lnTo>
                    <a:pt x="6168771" y="3051556"/>
                  </a:lnTo>
                  <a:cubicBezTo>
                    <a:pt x="6259957" y="3051556"/>
                    <a:pt x="6333744" y="2978150"/>
                    <a:pt x="6333744" y="2887726"/>
                  </a:cubicBezTo>
                  <a:lnTo>
                    <a:pt x="6333744" y="201930"/>
                  </a:lnTo>
                  <a:cubicBezTo>
                    <a:pt x="6333744" y="111506"/>
                    <a:pt x="6259957" y="38100"/>
                    <a:pt x="6168771" y="38100"/>
                  </a:cubicBezTo>
                  <a:lnTo>
                    <a:pt x="203073" y="38100"/>
                  </a:lnTo>
                  <a:lnTo>
                    <a:pt x="203073" y="19050"/>
                  </a:lnTo>
                  <a:lnTo>
                    <a:pt x="203073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6D3CC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5606" y="2025849"/>
            <a:ext cx="114300" cy="2288679"/>
            <a:chOff x="0" y="0"/>
            <a:chExt cx="152400" cy="30515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2400" cy="3051556"/>
            </a:xfrm>
            <a:custGeom>
              <a:avLst/>
              <a:gdLst/>
              <a:ahLst/>
              <a:cxnLst/>
              <a:rect r="r" b="b" t="t" l="l"/>
              <a:pathLst>
                <a:path h="3051556" w="152400">
                  <a:moveTo>
                    <a:pt x="0" y="47625"/>
                  </a:moveTo>
                  <a:cubicBezTo>
                    <a:pt x="0" y="21336"/>
                    <a:pt x="21336" y="0"/>
                    <a:pt x="47625" y="0"/>
                  </a:cubicBezTo>
                  <a:lnTo>
                    <a:pt x="104775" y="0"/>
                  </a:lnTo>
                  <a:cubicBezTo>
                    <a:pt x="131064" y="0"/>
                    <a:pt x="152400" y="21336"/>
                    <a:pt x="152400" y="47625"/>
                  </a:cubicBezTo>
                  <a:lnTo>
                    <a:pt x="152400" y="3003931"/>
                  </a:lnTo>
                  <a:cubicBezTo>
                    <a:pt x="152400" y="3030220"/>
                    <a:pt x="131064" y="3051556"/>
                    <a:pt x="104775" y="3051556"/>
                  </a:cubicBezTo>
                  <a:lnTo>
                    <a:pt x="47625" y="3051556"/>
                  </a:lnTo>
                  <a:cubicBezTo>
                    <a:pt x="21336" y="3051556"/>
                    <a:pt x="0" y="3030220"/>
                    <a:pt x="0" y="3003931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86755" y="2283173"/>
            <a:ext cx="2979539" cy="38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Real-Time Monitoring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6755" y="2827139"/>
            <a:ext cx="4130874" cy="839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View live temperature and humidity data from anywhere via Blynk app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08464" y="2011561"/>
            <a:ext cx="4779020" cy="2317254"/>
            <a:chOff x="0" y="0"/>
            <a:chExt cx="6372027" cy="30896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9050" y="19050"/>
              <a:ext cx="6333871" cy="3051556"/>
            </a:xfrm>
            <a:custGeom>
              <a:avLst/>
              <a:gdLst/>
              <a:ahLst/>
              <a:cxnLst/>
              <a:rect r="r" b="b" t="t" l="l"/>
              <a:pathLst>
                <a:path h="3051556" w="6333871">
                  <a:moveTo>
                    <a:pt x="0" y="182880"/>
                  </a:moveTo>
                  <a:cubicBezTo>
                    <a:pt x="0" y="81915"/>
                    <a:pt x="82423" y="0"/>
                    <a:pt x="184023" y="0"/>
                  </a:cubicBezTo>
                  <a:lnTo>
                    <a:pt x="6149848" y="0"/>
                  </a:lnTo>
                  <a:cubicBezTo>
                    <a:pt x="6251448" y="0"/>
                    <a:pt x="6333871" y="81915"/>
                    <a:pt x="6333871" y="182880"/>
                  </a:cubicBezTo>
                  <a:lnTo>
                    <a:pt x="6333871" y="2868676"/>
                  </a:lnTo>
                  <a:cubicBezTo>
                    <a:pt x="6333871" y="2969641"/>
                    <a:pt x="6251448" y="3051556"/>
                    <a:pt x="6149848" y="3051556"/>
                  </a:cubicBezTo>
                  <a:lnTo>
                    <a:pt x="184023" y="3051556"/>
                  </a:lnTo>
                  <a:cubicBezTo>
                    <a:pt x="82423" y="3051556"/>
                    <a:pt x="0" y="2969641"/>
                    <a:pt x="0" y="2868676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71971" cy="3089656"/>
            </a:xfrm>
            <a:custGeom>
              <a:avLst/>
              <a:gdLst/>
              <a:ahLst/>
              <a:cxnLst/>
              <a:rect r="r" b="b" t="t" l="l"/>
              <a:pathLst>
                <a:path h="3089656" w="6371971">
                  <a:moveTo>
                    <a:pt x="0" y="201930"/>
                  </a:moveTo>
                  <a:cubicBezTo>
                    <a:pt x="0" y="90297"/>
                    <a:pt x="91059" y="0"/>
                    <a:pt x="203073" y="0"/>
                  </a:cubicBezTo>
                  <a:lnTo>
                    <a:pt x="6168898" y="0"/>
                  </a:lnTo>
                  <a:lnTo>
                    <a:pt x="6168898" y="19050"/>
                  </a:lnTo>
                  <a:lnTo>
                    <a:pt x="6168898" y="0"/>
                  </a:lnTo>
                  <a:cubicBezTo>
                    <a:pt x="6280912" y="0"/>
                    <a:pt x="6371971" y="90297"/>
                    <a:pt x="6371971" y="201930"/>
                  </a:cubicBezTo>
                  <a:lnTo>
                    <a:pt x="6352921" y="201930"/>
                  </a:lnTo>
                  <a:lnTo>
                    <a:pt x="6371971" y="201930"/>
                  </a:lnTo>
                  <a:lnTo>
                    <a:pt x="6371971" y="2887726"/>
                  </a:lnTo>
                  <a:lnTo>
                    <a:pt x="6352921" y="2887726"/>
                  </a:lnTo>
                  <a:lnTo>
                    <a:pt x="6371971" y="2887726"/>
                  </a:lnTo>
                  <a:cubicBezTo>
                    <a:pt x="6371971" y="2999359"/>
                    <a:pt x="6280912" y="3089656"/>
                    <a:pt x="6168898" y="3089656"/>
                  </a:cubicBezTo>
                  <a:lnTo>
                    <a:pt x="6168898" y="3070606"/>
                  </a:lnTo>
                  <a:lnTo>
                    <a:pt x="6168898" y="3089656"/>
                  </a:lnTo>
                  <a:lnTo>
                    <a:pt x="203073" y="3089656"/>
                  </a:lnTo>
                  <a:lnTo>
                    <a:pt x="203073" y="3070606"/>
                  </a:lnTo>
                  <a:lnTo>
                    <a:pt x="203073" y="3089656"/>
                  </a:lnTo>
                  <a:cubicBezTo>
                    <a:pt x="91059" y="3089656"/>
                    <a:pt x="0" y="2999359"/>
                    <a:pt x="0" y="288772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887726"/>
                  </a:lnTo>
                  <a:lnTo>
                    <a:pt x="19050" y="2887726"/>
                  </a:lnTo>
                  <a:lnTo>
                    <a:pt x="38100" y="2887726"/>
                  </a:lnTo>
                  <a:cubicBezTo>
                    <a:pt x="38100" y="2978150"/>
                    <a:pt x="111887" y="3051556"/>
                    <a:pt x="203073" y="3051556"/>
                  </a:cubicBezTo>
                  <a:lnTo>
                    <a:pt x="6168898" y="3051556"/>
                  </a:lnTo>
                  <a:cubicBezTo>
                    <a:pt x="6260084" y="3051556"/>
                    <a:pt x="6333871" y="2978150"/>
                    <a:pt x="6333871" y="2887726"/>
                  </a:cubicBezTo>
                  <a:lnTo>
                    <a:pt x="6333871" y="201930"/>
                  </a:lnTo>
                  <a:cubicBezTo>
                    <a:pt x="6333871" y="111506"/>
                    <a:pt x="6260084" y="38100"/>
                    <a:pt x="6168898" y="38100"/>
                  </a:cubicBezTo>
                  <a:lnTo>
                    <a:pt x="203073" y="38100"/>
                  </a:lnTo>
                  <a:lnTo>
                    <a:pt x="203073" y="19050"/>
                  </a:lnTo>
                  <a:lnTo>
                    <a:pt x="203073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6D3CC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794176" y="2025849"/>
            <a:ext cx="114300" cy="2288679"/>
            <a:chOff x="0" y="0"/>
            <a:chExt cx="152400" cy="30515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2400" cy="3051556"/>
            </a:xfrm>
            <a:custGeom>
              <a:avLst/>
              <a:gdLst/>
              <a:ahLst/>
              <a:cxnLst/>
              <a:rect r="r" b="b" t="t" l="l"/>
              <a:pathLst>
                <a:path h="3051556" w="152400">
                  <a:moveTo>
                    <a:pt x="0" y="47625"/>
                  </a:moveTo>
                  <a:cubicBezTo>
                    <a:pt x="0" y="21336"/>
                    <a:pt x="21336" y="0"/>
                    <a:pt x="47625" y="0"/>
                  </a:cubicBezTo>
                  <a:lnTo>
                    <a:pt x="104775" y="0"/>
                  </a:lnTo>
                  <a:cubicBezTo>
                    <a:pt x="131064" y="0"/>
                    <a:pt x="152400" y="21336"/>
                    <a:pt x="152400" y="47625"/>
                  </a:cubicBezTo>
                  <a:lnTo>
                    <a:pt x="152400" y="3003931"/>
                  </a:lnTo>
                  <a:cubicBezTo>
                    <a:pt x="152400" y="3030220"/>
                    <a:pt x="131064" y="3051556"/>
                    <a:pt x="104775" y="3051556"/>
                  </a:cubicBezTo>
                  <a:lnTo>
                    <a:pt x="47625" y="3051556"/>
                  </a:lnTo>
                  <a:cubicBezTo>
                    <a:pt x="21336" y="3051556"/>
                    <a:pt x="0" y="3030220"/>
                    <a:pt x="0" y="3003931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175325" y="2283173"/>
            <a:ext cx="2979539" cy="38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Remote Control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75325" y="2827139"/>
            <a:ext cx="4131022" cy="122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Manual override and automatic operation based on user-defined setpoint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19894" y="4538514"/>
            <a:ext cx="4778871" cy="2317254"/>
            <a:chOff x="0" y="0"/>
            <a:chExt cx="6371828" cy="30896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6333744" cy="3051556"/>
            </a:xfrm>
            <a:custGeom>
              <a:avLst/>
              <a:gdLst/>
              <a:ahLst/>
              <a:cxnLst/>
              <a:rect r="r" b="b" t="t" l="l"/>
              <a:pathLst>
                <a:path h="3051556" w="6333744">
                  <a:moveTo>
                    <a:pt x="0" y="182880"/>
                  </a:moveTo>
                  <a:cubicBezTo>
                    <a:pt x="0" y="81915"/>
                    <a:pt x="82423" y="0"/>
                    <a:pt x="184023" y="0"/>
                  </a:cubicBezTo>
                  <a:lnTo>
                    <a:pt x="6149721" y="0"/>
                  </a:lnTo>
                  <a:cubicBezTo>
                    <a:pt x="6251321" y="0"/>
                    <a:pt x="6333744" y="81915"/>
                    <a:pt x="6333744" y="182880"/>
                  </a:cubicBezTo>
                  <a:lnTo>
                    <a:pt x="6333744" y="2868676"/>
                  </a:lnTo>
                  <a:cubicBezTo>
                    <a:pt x="6333744" y="2969641"/>
                    <a:pt x="6251321" y="3051556"/>
                    <a:pt x="6149721" y="3051556"/>
                  </a:cubicBezTo>
                  <a:lnTo>
                    <a:pt x="184023" y="3051556"/>
                  </a:lnTo>
                  <a:cubicBezTo>
                    <a:pt x="82423" y="3051556"/>
                    <a:pt x="0" y="2969641"/>
                    <a:pt x="0" y="2868676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71844" cy="3089656"/>
            </a:xfrm>
            <a:custGeom>
              <a:avLst/>
              <a:gdLst/>
              <a:ahLst/>
              <a:cxnLst/>
              <a:rect r="r" b="b" t="t" l="l"/>
              <a:pathLst>
                <a:path h="3089656" w="6371844">
                  <a:moveTo>
                    <a:pt x="0" y="201930"/>
                  </a:moveTo>
                  <a:cubicBezTo>
                    <a:pt x="0" y="90297"/>
                    <a:pt x="91059" y="0"/>
                    <a:pt x="203073" y="0"/>
                  </a:cubicBezTo>
                  <a:lnTo>
                    <a:pt x="6168771" y="0"/>
                  </a:lnTo>
                  <a:lnTo>
                    <a:pt x="6168771" y="19050"/>
                  </a:lnTo>
                  <a:lnTo>
                    <a:pt x="6168771" y="0"/>
                  </a:lnTo>
                  <a:cubicBezTo>
                    <a:pt x="6280785" y="0"/>
                    <a:pt x="6371844" y="90297"/>
                    <a:pt x="6371844" y="201930"/>
                  </a:cubicBezTo>
                  <a:lnTo>
                    <a:pt x="6352794" y="201930"/>
                  </a:lnTo>
                  <a:lnTo>
                    <a:pt x="6371844" y="201930"/>
                  </a:lnTo>
                  <a:lnTo>
                    <a:pt x="6371844" y="2887726"/>
                  </a:lnTo>
                  <a:lnTo>
                    <a:pt x="6352794" y="2887726"/>
                  </a:lnTo>
                  <a:lnTo>
                    <a:pt x="6371844" y="2887726"/>
                  </a:lnTo>
                  <a:cubicBezTo>
                    <a:pt x="6371844" y="2999359"/>
                    <a:pt x="6280785" y="3089656"/>
                    <a:pt x="6168771" y="3089656"/>
                  </a:cubicBezTo>
                  <a:lnTo>
                    <a:pt x="6168771" y="3070606"/>
                  </a:lnTo>
                  <a:lnTo>
                    <a:pt x="6168771" y="3089656"/>
                  </a:lnTo>
                  <a:lnTo>
                    <a:pt x="203073" y="3089656"/>
                  </a:lnTo>
                  <a:lnTo>
                    <a:pt x="203073" y="3070606"/>
                  </a:lnTo>
                  <a:lnTo>
                    <a:pt x="203073" y="3089656"/>
                  </a:lnTo>
                  <a:cubicBezTo>
                    <a:pt x="91059" y="3089656"/>
                    <a:pt x="0" y="2999359"/>
                    <a:pt x="0" y="288772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887726"/>
                  </a:lnTo>
                  <a:lnTo>
                    <a:pt x="19050" y="2887726"/>
                  </a:lnTo>
                  <a:lnTo>
                    <a:pt x="38100" y="2887726"/>
                  </a:lnTo>
                  <a:cubicBezTo>
                    <a:pt x="38100" y="2978150"/>
                    <a:pt x="111887" y="3051556"/>
                    <a:pt x="203073" y="3051556"/>
                  </a:cubicBezTo>
                  <a:lnTo>
                    <a:pt x="6168771" y="3051556"/>
                  </a:lnTo>
                  <a:cubicBezTo>
                    <a:pt x="6259957" y="3051556"/>
                    <a:pt x="6333744" y="2978150"/>
                    <a:pt x="6333744" y="2887726"/>
                  </a:cubicBezTo>
                  <a:lnTo>
                    <a:pt x="6333744" y="201930"/>
                  </a:lnTo>
                  <a:cubicBezTo>
                    <a:pt x="6333744" y="111506"/>
                    <a:pt x="6259957" y="38100"/>
                    <a:pt x="6168771" y="38100"/>
                  </a:cubicBezTo>
                  <a:lnTo>
                    <a:pt x="203073" y="38100"/>
                  </a:lnTo>
                  <a:lnTo>
                    <a:pt x="203073" y="19050"/>
                  </a:lnTo>
                  <a:lnTo>
                    <a:pt x="203073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6D3CC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05606" y="4552801"/>
            <a:ext cx="114300" cy="2288679"/>
            <a:chOff x="0" y="0"/>
            <a:chExt cx="152400" cy="30515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2400" cy="3051556"/>
            </a:xfrm>
            <a:custGeom>
              <a:avLst/>
              <a:gdLst/>
              <a:ahLst/>
              <a:cxnLst/>
              <a:rect r="r" b="b" t="t" l="l"/>
              <a:pathLst>
                <a:path h="3051556" w="152400">
                  <a:moveTo>
                    <a:pt x="0" y="47625"/>
                  </a:moveTo>
                  <a:cubicBezTo>
                    <a:pt x="0" y="21336"/>
                    <a:pt x="21336" y="0"/>
                    <a:pt x="47625" y="0"/>
                  </a:cubicBezTo>
                  <a:lnTo>
                    <a:pt x="104775" y="0"/>
                  </a:lnTo>
                  <a:cubicBezTo>
                    <a:pt x="131064" y="0"/>
                    <a:pt x="152400" y="21336"/>
                    <a:pt x="152400" y="47625"/>
                  </a:cubicBezTo>
                  <a:lnTo>
                    <a:pt x="152400" y="3003931"/>
                  </a:lnTo>
                  <a:cubicBezTo>
                    <a:pt x="152400" y="3030220"/>
                    <a:pt x="131064" y="3051556"/>
                    <a:pt x="104775" y="3051556"/>
                  </a:cubicBezTo>
                  <a:lnTo>
                    <a:pt x="47625" y="3051556"/>
                  </a:lnTo>
                  <a:cubicBezTo>
                    <a:pt x="21336" y="3051556"/>
                    <a:pt x="0" y="3030220"/>
                    <a:pt x="0" y="3003931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186755" y="4810125"/>
            <a:ext cx="2979539" cy="38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Hysteresis Control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6755" y="5354091"/>
            <a:ext cx="4130874" cy="122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±0.5°C margin prevents rapid relay switching, ensuring stability and longer component life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808464" y="4538514"/>
            <a:ext cx="4779020" cy="2317254"/>
            <a:chOff x="0" y="0"/>
            <a:chExt cx="6372027" cy="30896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19050" y="19050"/>
              <a:ext cx="6333871" cy="3051556"/>
            </a:xfrm>
            <a:custGeom>
              <a:avLst/>
              <a:gdLst/>
              <a:ahLst/>
              <a:cxnLst/>
              <a:rect r="r" b="b" t="t" l="l"/>
              <a:pathLst>
                <a:path h="3051556" w="6333871">
                  <a:moveTo>
                    <a:pt x="0" y="182880"/>
                  </a:moveTo>
                  <a:cubicBezTo>
                    <a:pt x="0" y="81915"/>
                    <a:pt x="82423" y="0"/>
                    <a:pt x="184023" y="0"/>
                  </a:cubicBezTo>
                  <a:lnTo>
                    <a:pt x="6149848" y="0"/>
                  </a:lnTo>
                  <a:cubicBezTo>
                    <a:pt x="6251448" y="0"/>
                    <a:pt x="6333871" y="81915"/>
                    <a:pt x="6333871" y="182880"/>
                  </a:cubicBezTo>
                  <a:lnTo>
                    <a:pt x="6333871" y="2868676"/>
                  </a:lnTo>
                  <a:cubicBezTo>
                    <a:pt x="6333871" y="2969641"/>
                    <a:pt x="6251448" y="3051556"/>
                    <a:pt x="6149848" y="3051556"/>
                  </a:cubicBezTo>
                  <a:lnTo>
                    <a:pt x="184023" y="3051556"/>
                  </a:lnTo>
                  <a:cubicBezTo>
                    <a:pt x="82423" y="3051556"/>
                    <a:pt x="0" y="2969641"/>
                    <a:pt x="0" y="2868676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71971" cy="3089656"/>
            </a:xfrm>
            <a:custGeom>
              <a:avLst/>
              <a:gdLst/>
              <a:ahLst/>
              <a:cxnLst/>
              <a:rect r="r" b="b" t="t" l="l"/>
              <a:pathLst>
                <a:path h="3089656" w="6371971">
                  <a:moveTo>
                    <a:pt x="0" y="201930"/>
                  </a:moveTo>
                  <a:cubicBezTo>
                    <a:pt x="0" y="90297"/>
                    <a:pt x="91059" y="0"/>
                    <a:pt x="203073" y="0"/>
                  </a:cubicBezTo>
                  <a:lnTo>
                    <a:pt x="6168898" y="0"/>
                  </a:lnTo>
                  <a:lnTo>
                    <a:pt x="6168898" y="19050"/>
                  </a:lnTo>
                  <a:lnTo>
                    <a:pt x="6168898" y="0"/>
                  </a:lnTo>
                  <a:cubicBezTo>
                    <a:pt x="6280912" y="0"/>
                    <a:pt x="6371971" y="90297"/>
                    <a:pt x="6371971" y="201930"/>
                  </a:cubicBezTo>
                  <a:lnTo>
                    <a:pt x="6352921" y="201930"/>
                  </a:lnTo>
                  <a:lnTo>
                    <a:pt x="6371971" y="201930"/>
                  </a:lnTo>
                  <a:lnTo>
                    <a:pt x="6371971" y="2887726"/>
                  </a:lnTo>
                  <a:lnTo>
                    <a:pt x="6352921" y="2887726"/>
                  </a:lnTo>
                  <a:lnTo>
                    <a:pt x="6371971" y="2887726"/>
                  </a:lnTo>
                  <a:cubicBezTo>
                    <a:pt x="6371971" y="2999359"/>
                    <a:pt x="6280912" y="3089656"/>
                    <a:pt x="6168898" y="3089656"/>
                  </a:cubicBezTo>
                  <a:lnTo>
                    <a:pt x="6168898" y="3070606"/>
                  </a:lnTo>
                  <a:lnTo>
                    <a:pt x="6168898" y="3089656"/>
                  </a:lnTo>
                  <a:lnTo>
                    <a:pt x="203073" y="3089656"/>
                  </a:lnTo>
                  <a:lnTo>
                    <a:pt x="203073" y="3070606"/>
                  </a:lnTo>
                  <a:lnTo>
                    <a:pt x="203073" y="3089656"/>
                  </a:lnTo>
                  <a:cubicBezTo>
                    <a:pt x="91059" y="3089656"/>
                    <a:pt x="0" y="2999359"/>
                    <a:pt x="0" y="288772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887726"/>
                  </a:lnTo>
                  <a:lnTo>
                    <a:pt x="19050" y="2887726"/>
                  </a:lnTo>
                  <a:lnTo>
                    <a:pt x="38100" y="2887726"/>
                  </a:lnTo>
                  <a:cubicBezTo>
                    <a:pt x="38100" y="2978150"/>
                    <a:pt x="111887" y="3051556"/>
                    <a:pt x="203073" y="3051556"/>
                  </a:cubicBezTo>
                  <a:lnTo>
                    <a:pt x="6168898" y="3051556"/>
                  </a:lnTo>
                  <a:cubicBezTo>
                    <a:pt x="6260084" y="3051556"/>
                    <a:pt x="6333871" y="2978150"/>
                    <a:pt x="6333871" y="2887726"/>
                  </a:cubicBezTo>
                  <a:lnTo>
                    <a:pt x="6333871" y="201930"/>
                  </a:lnTo>
                  <a:cubicBezTo>
                    <a:pt x="6333871" y="111506"/>
                    <a:pt x="6260084" y="38100"/>
                    <a:pt x="6168898" y="38100"/>
                  </a:cubicBezTo>
                  <a:lnTo>
                    <a:pt x="203073" y="38100"/>
                  </a:lnTo>
                  <a:lnTo>
                    <a:pt x="203073" y="19050"/>
                  </a:lnTo>
                  <a:lnTo>
                    <a:pt x="203073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6D3CC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5794176" y="4552801"/>
            <a:ext cx="114300" cy="2288679"/>
            <a:chOff x="0" y="0"/>
            <a:chExt cx="152400" cy="305157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2400" cy="3051556"/>
            </a:xfrm>
            <a:custGeom>
              <a:avLst/>
              <a:gdLst/>
              <a:ahLst/>
              <a:cxnLst/>
              <a:rect r="r" b="b" t="t" l="l"/>
              <a:pathLst>
                <a:path h="3051556" w="152400">
                  <a:moveTo>
                    <a:pt x="0" y="47625"/>
                  </a:moveTo>
                  <a:cubicBezTo>
                    <a:pt x="0" y="21336"/>
                    <a:pt x="21336" y="0"/>
                    <a:pt x="47625" y="0"/>
                  </a:cubicBezTo>
                  <a:lnTo>
                    <a:pt x="104775" y="0"/>
                  </a:lnTo>
                  <a:cubicBezTo>
                    <a:pt x="131064" y="0"/>
                    <a:pt x="152400" y="21336"/>
                    <a:pt x="152400" y="47625"/>
                  </a:cubicBezTo>
                  <a:lnTo>
                    <a:pt x="152400" y="3003931"/>
                  </a:lnTo>
                  <a:cubicBezTo>
                    <a:pt x="152400" y="3030220"/>
                    <a:pt x="131064" y="3051556"/>
                    <a:pt x="104775" y="3051556"/>
                  </a:cubicBezTo>
                  <a:lnTo>
                    <a:pt x="47625" y="3051556"/>
                  </a:lnTo>
                  <a:cubicBezTo>
                    <a:pt x="21336" y="3051556"/>
                    <a:pt x="0" y="3030220"/>
                    <a:pt x="0" y="3003931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6175325" y="4810125"/>
            <a:ext cx="2979539" cy="38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Cost-Effective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75325" y="5354091"/>
            <a:ext cx="4131022" cy="122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Built with affordable off-the-shelf components, significantly cheaper than commercial alternatives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19894" y="7065466"/>
            <a:ext cx="4778871" cy="2317254"/>
            <a:chOff x="0" y="0"/>
            <a:chExt cx="6371828" cy="308967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19050" y="19050"/>
              <a:ext cx="6333744" cy="3051556"/>
            </a:xfrm>
            <a:custGeom>
              <a:avLst/>
              <a:gdLst/>
              <a:ahLst/>
              <a:cxnLst/>
              <a:rect r="r" b="b" t="t" l="l"/>
              <a:pathLst>
                <a:path h="3051556" w="6333744">
                  <a:moveTo>
                    <a:pt x="0" y="182880"/>
                  </a:moveTo>
                  <a:cubicBezTo>
                    <a:pt x="0" y="81915"/>
                    <a:pt x="82423" y="0"/>
                    <a:pt x="184023" y="0"/>
                  </a:cubicBezTo>
                  <a:lnTo>
                    <a:pt x="6149721" y="0"/>
                  </a:lnTo>
                  <a:cubicBezTo>
                    <a:pt x="6251321" y="0"/>
                    <a:pt x="6333744" y="81915"/>
                    <a:pt x="6333744" y="182880"/>
                  </a:cubicBezTo>
                  <a:lnTo>
                    <a:pt x="6333744" y="2868676"/>
                  </a:lnTo>
                  <a:cubicBezTo>
                    <a:pt x="6333744" y="2969641"/>
                    <a:pt x="6251321" y="3051556"/>
                    <a:pt x="6149721" y="3051556"/>
                  </a:cubicBezTo>
                  <a:lnTo>
                    <a:pt x="184023" y="3051556"/>
                  </a:lnTo>
                  <a:cubicBezTo>
                    <a:pt x="82423" y="3051556"/>
                    <a:pt x="0" y="2969641"/>
                    <a:pt x="0" y="2868676"/>
                  </a:cubicBezTo>
                  <a:close/>
                </a:path>
              </a:pathLst>
            </a:custGeom>
            <a:solidFill>
              <a:srgbClr val="FCFBF8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71844" cy="3089656"/>
            </a:xfrm>
            <a:custGeom>
              <a:avLst/>
              <a:gdLst/>
              <a:ahLst/>
              <a:cxnLst/>
              <a:rect r="r" b="b" t="t" l="l"/>
              <a:pathLst>
                <a:path h="3089656" w="6371844">
                  <a:moveTo>
                    <a:pt x="0" y="201930"/>
                  </a:moveTo>
                  <a:cubicBezTo>
                    <a:pt x="0" y="90297"/>
                    <a:pt x="91059" y="0"/>
                    <a:pt x="203073" y="0"/>
                  </a:cubicBezTo>
                  <a:lnTo>
                    <a:pt x="6168771" y="0"/>
                  </a:lnTo>
                  <a:lnTo>
                    <a:pt x="6168771" y="19050"/>
                  </a:lnTo>
                  <a:lnTo>
                    <a:pt x="6168771" y="0"/>
                  </a:lnTo>
                  <a:cubicBezTo>
                    <a:pt x="6280785" y="0"/>
                    <a:pt x="6371844" y="90297"/>
                    <a:pt x="6371844" y="201930"/>
                  </a:cubicBezTo>
                  <a:lnTo>
                    <a:pt x="6352794" y="201930"/>
                  </a:lnTo>
                  <a:lnTo>
                    <a:pt x="6371844" y="201930"/>
                  </a:lnTo>
                  <a:lnTo>
                    <a:pt x="6371844" y="2887726"/>
                  </a:lnTo>
                  <a:lnTo>
                    <a:pt x="6352794" y="2887726"/>
                  </a:lnTo>
                  <a:lnTo>
                    <a:pt x="6371844" y="2887726"/>
                  </a:lnTo>
                  <a:cubicBezTo>
                    <a:pt x="6371844" y="2999359"/>
                    <a:pt x="6280785" y="3089656"/>
                    <a:pt x="6168771" y="3089656"/>
                  </a:cubicBezTo>
                  <a:lnTo>
                    <a:pt x="6168771" y="3070606"/>
                  </a:lnTo>
                  <a:lnTo>
                    <a:pt x="6168771" y="3089656"/>
                  </a:lnTo>
                  <a:lnTo>
                    <a:pt x="203073" y="3089656"/>
                  </a:lnTo>
                  <a:lnTo>
                    <a:pt x="203073" y="3070606"/>
                  </a:lnTo>
                  <a:lnTo>
                    <a:pt x="203073" y="3089656"/>
                  </a:lnTo>
                  <a:cubicBezTo>
                    <a:pt x="91059" y="3089656"/>
                    <a:pt x="0" y="2999359"/>
                    <a:pt x="0" y="2887726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887726"/>
                  </a:lnTo>
                  <a:lnTo>
                    <a:pt x="19050" y="2887726"/>
                  </a:lnTo>
                  <a:lnTo>
                    <a:pt x="38100" y="2887726"/>
                  </a:lnTo>
                  <a:cubicBezTo>
                    <a:pt x="38100" y="2978150"/>
                    <a:pt x="111887" y="3051556"/>
                    <a:pt x="203073" y="3051556"/>
                  </a:cubicBezTo>
                  <a:lnTo>
                    <a:pt x="6168771" y="3051556"/>
                  </a:lnTo>
                  <a:cubicBezTo>
                    <a:pt x="6259957" y="3051556"/>
                    <a:pt x="6333744" y="2978150"/>
                    <a:pt x="6333744" y="2887726"/>
                  </a:cubicBezTo>
                  <a:lnTo>
                    <a:pt x="6333744" y="201930"/>
                  </a:lnTo>
                  <a:cubicBezTo>
                    <a:pt x="6333744" y="111506"/>
                    <a:pt x="6259957" y="38100"/>
                    <a:pt x="6168771" y="38100"/>
                  </a:cubicBezTo>
                  <a:lnTo>
                    <a:pt x="203073" y="38100"/>
                  </a:lnTo>
                  <a:lnTo>
                    <a:pt x="203073" y="19050"/>
                  </a:lnTo>
                  <a:lnTo>
                    <a:pt x="203073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6D3CC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05606" y="7079754"/>
            <a:ext cx="114300" cy="2288679"/>
            <a:chOff x="0" y="0"/>
            <a:chExt cx="152400" cy="305157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2400" cy="3051556"/>
            </a:xfrm>
            <a:custGeom>
              <a:avLst/>
              <a:gdLst/>
              <a:ahLst/>
              <a:cxnLst/>
              <a:rect r="r" b="b" t="t" l="l"/>
              <a:pathLst>
                <a:path h="3051556" w="152400">
                  <a:moveTo>
                    <a:pt x="0" y="47625"/>
                  </a:moveTo>
                  <a:cubicBezTo>
                    <a:pt x="0" y="21336"/>
                    <a:pt x="21336" y="0"/>
                    <a:pt x="47625" y="0"/>
                  </a:cubicBezTo>
                  <a:lnTo>
                    <a:pt x="104775" y="0"/>
                  </a:lnTo>
                  <a:cubicBezTo>
                    <a:pt x="131064" y="0"/>
                    <a:pt x="152400" y="21336"/>
                    <a:pt x="152400" y="47625"/>
                  </a:cubicBezTo>
                  <a:lnTo>
                    <a:pt x="152400" y="3003931"/>
                  </a:lnTo>
                  <a:cubicBezTo>
                    <a:pt x="152400" y="3030220"/>
                    <a:pt x="131064" y="3051556"/>
                    <a:pt x="104775" y="3051556"/>
                  </a:cubicBezTo>
                  <a:lnTo>
                    <a:pt x="47625" y="3051556"/>
                  </a:lnTo>
                  <a:cubicBezTo>
                    <a:pt x="21336" y="3051556"/>
                    <a:pt x="0" y="3030220"/>
                    <a:pt x="0" y="3003931"/>
                  </a:cubicBezTo>
                  <a:close/>
                </a:path>
              </a:pathLst>
            </a:custGeom>
            <a:solidFill>
              <a:srgbClr val="1B5F39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1186755" y="7337077"/>
            <a:ext cx="2979539" cy="38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Scalable Design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86755" y="7881045"/>
            <a:ext cx="4130874" cy="122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Modular architecture allows future expansion and integration with other smart home platforms</a:t>
            </a:r>
          </a:p>
        </p:txBody>
      </p: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1164341" y="2025849"/>
            <a:ext cx="6298853" cy="6298852"/>
            <a:chOff x="0" y="0"/>
            <a:chExt cx="8398470" cy="8398470"/>
          </a:xfrm>
        </p:grpSpPr>
        <p:sp>
          <p:nvSpPr>
            <p:cNvPr name="Freeform 43" id="43" descr="preencoded.png"/>
            <p:cNvSpPr/>
            <p:nvPr/>
          </p:nvSpPr>
          <p:spPr>
            <a:xfrm flipH="false" flipV="false" rot="0">
              <a:off x="0" y="0"/>
              <a:ext cx="8398510" cy="8398510"/>
            </a:xfrm>
            <a:custGeom>
              <a:avLst/>
              <a:gdLst/>
              <a:ahLst/>
              <a:cxnLst/>
              <a:rect r="r" b="b" t="t" l="l"/>
              <a:pathLst>
                <a:path h="8398510" w="8398510">
                  <a:moveTo>
                    <a:pt x="0" y="0"/>
                  </a:moveTo>
                  <a:lnTo>
                    <a:pt x="8398510" y="0"/>
                  </a:lnTo>
                  <a:lnTo>
                    <a:pt x="8398510" y="8398510"/>
                  </a:lnTo>
                  <a:lnTo>
                    <a:pt x="0" y="8398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9084"/>
            <a:chOff x="0" y="0"/>
            <a:chExt cx="9144000" cy="1371877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8794"/>
            </a:xfrm>
            <a:custGeom>
              <a:avLst/>
              <a:gdLst/>
              <a:ahLst/>
              <a:cxnLst/>
              <a:rect r="r" b="b" t="t" l="l"/>
              <a:pathLst>
                <a:path h="13718794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8794"/>
                  </a:lnTo>
                  <a:lnTo>
                    <a:pt x="0" y="1371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t="0" r="-1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89844" y="661095"/>
            <a:ext cx="6356748" cy="832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Testing &amp; Validation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9844" y="2116336"/>
            <a:ext cx="3004840" cy="72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2"/>
              </a:lnSpc>
            </a:pPr>
            <a:r>
              <a:rPr lang="en-US" sz="656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9844" y="3130302"/>
            <a:ext cx="3004840" cy="42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Test Cases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9844" y="3642123"/>
            <a:ext cx="3004840" cy="87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All functional requirements validated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12431" y="2116336"/>
            <a:ext cx="3004989" cy="72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2"/>
              </a:lnSpc>
            </a:pPr>
            <a:r>
              <a:rPr lang="en-US" sz="656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100%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12431" y="3130302"/>
            <a:ext cx="3004989" cy="42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Success Rate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12431" y="3642123"/>
            <a:ext cx="3004989" cy="87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Every test passed successfully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35167" y="2116336"/>
            <a:ext cx="3004989" cy="724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2"/>
              </a:lnSpc>
            </a:pPr>
            <a:r>
              <a:rPr lang="en-US" sz="656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2s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35167" y="3130302"/>
            <a:ext cx="3004989" cy="42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Response Time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35167" y="3642123"/>
            <a:ext cx="3004989" cy="87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System reacts within 2 seconds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12431" y="5271790"/>
            <a:ext cx="3004989" cy="724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2"/>
              </a:lnSpc>
            </a:pPr>
            <a:r>
              <a:rPr lang="en-US" sz="6562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2hr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12431" y="6285756"/>
            <a:ext cx="3004989" cy="42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499">
                <a:solidFill>
                  <a:srgbClr val="2C2821"/>
                </a:solidFill>
                <a:latin typeface="Alice"/>
                <a:ea typeface="Alice"/>
                <a:cs typeface="Alice"/>
                <a:sym typeface="Alice"/>
              </a:rPr>
              <a:t>Stability Test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12431" y="6797576"/>
            <a:ext cx="3004989" cy="87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Continuous operation without failure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9844" y="7896820"/>
            <a:ext cx="9650314" cy="169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Comprehensive testing included unit testing, integration testing, and system-level validation. The hysteresis control successfully prevented relay chatter, and auto-reconnect functionality restored connection within 30 seconds after network disruption.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415504"/>
            <a:ext cx="7088237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233E32"/>
                </a:solidFill>
                <a:latin typeface="Alice"/>
                <a:ea typeface="Alice"/>
                <a:cs typeface="Alice"/>
                <a:sym typeface="Alice"/>
              </a:rPr>
              <a:t>Results &amp; Interface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01762" y="3079551"/>
            <a:ext cx="3900934" cy="3900934"/>
            <a:chOff x="0" y="0"/>
            <a:chExt cx="5201245" cy="520124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5201285" cy="5201285"/>
            </a:xfrm>
            <a:custGeom>
              <a:avLst/>
              <a:gdLst/>
              <a:ahLst/>
              <a:cxnLst/>
              <a:rect r="r" b="b" t="t" l="l"/>
              <a:pathLst>
                <a:path h="5201285" w="5201285">
                  <a:moveTo>
                    <a:pt x="0" y="0"/>
                  </a:moveTo>
                  <a:lnTo>
                    <a:pt x="5201285" y="0"/>
                  </a:lnTo>
                  <a:lnTo>
                    <a:pt x="5201285" y="5201285"/>
                  </a:lnTo>
                  <a:lnTo>
                    <a:pt x="0" y="5201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129510" y="3079551"/>
            <a:ext cx="3901082" cy="3901082"/>
            <a:chOff x="0" y="0"/>
            <a:chExt cx="5201443" cy="5201443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5201412" cy="5201412"/>
            </a:xfrm>
            <a:custGeom>
              <a:avLst/>
              <a:gdLst/>
              <a:ahLst/>
              <a:cxnLst/>
              <a:rect r="r" b="b" t="t" l="l"/>
              <a:pathLst>
                <a:path h="5201412" w="5201412">
                  <a:moveTo>
                    <a:pt x="0" y="0"/>
                  </a:moveTo>
                  <a:lnTo>
                    <a:pt x="5201412" y="0"/>
                  </a:lnTo>
                  <a:lnTo>
                    <a:pt x="5201412" y="5201412"/>
                  </a:lnTo>
                  <a:lnTo>
                    <a:pt x="0" y="5201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257408" y="3079551"/>
            <a:ext cx="3900934" cy="3900934"/>
            <a:chOff x="0" y="0"/>
            <a:chExt cx="5201245" cy="5201245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5201285" cy="5201285"/>
            </a:xfrm>
            <a:custGeom>
              <a:avLst/>
              <a:gdLst/>
              <a:ahLst/>
              <a:cxnLst/>
              <a:rect r="r" b="b" t="t" l="l"/>
              <a:pathLst>
                <a:path h="5201285" w="5201285">
                  <a:moveTo>
                    <a:pt x="0" y="0"/>
                  </a:moveTo>
                  <a:lnTo>
                    <a:pt x="5201285" y="0"/>
                  </a:lnTo>
                  <a:lnTo>
                    <a:pt x="5201285" y="5201285"/>
                  </a:lnTo>
                  <a:lnTo>
                    <a:pt x="0" y="5201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385155" y="3079551"/>
            <a:ext cx="3901082" cy="3901082"/>
            <a:chOff x="0" y="0"/>
            <a:chExt cx="5201443" cy="520144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201412" cy="5201412"/>
            </a:xfrm>
            <a:custGeom>
              <a:avLst/>
              <a:gdLst/>
              <a:ahLst/>
              <a:cxnLst/>
              <a:rect r="r" b="b" t="t" l="l"/>
              <a:pathLst>
                <a:path h="5201412" w="5201412">
                  <a:moveTo>
                    <a:pt x="0" y="0"/>
                  </a:moveTo>
                  <a:lnTo>
                    <a:pt x="5201412" y="0"/>
                  </a:lnTo>
                  <a:lnTo>
                    <a:pt x="5201412" y="5201412"/>
                  </a:lnTo>
                  <a:lnTo>
                    <a:pt x="0" y="5201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92238" y="7396311"/>
            <a:ext cx="16303526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C2821"/>
                </a:solidFill>
                <a:latin typeface="Lora"/>
                <a:ea typeface="Lora"/>
                <a:cs typeface="Lora"/>
                <a:sym typeface="Lora"/>
              </a:rPr>
              <a:t>The Blynk dashboard provided clean, responsive interface with 2-second update intervals. Temperature gauges reflected real-time conditions accurately. With setpoint at 27°C and ±0.5°C hysteresis, the fan reliably activated above 27.5°C and deactivated below 26.5°C.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DAG37VxTVUU</dc:identifier>
  <dcterms:modified xsi:type="dcterms:W3CDTF">2011-08-01T06:04:30Z</dcterms:modified>
  <cp:revision>1</cp:revision>
  <dc:title>Smart-Thermostat-using-ESP8266-and-Blynk (1).pptx</dc:title>
</cp:coreProperties>
</file>